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08" r:id="rId3"/>
  </p:sldMasterIdLst>
  <p:notesMasterIdLst>
    <p:notesMasterId r:id="rId43"/>
  </p:notesMasterIdLst>
  <p:handoutMasterIdLst>
    <p:handoutMasterId r:id="rId44"/>
  </p:handoutMasterIdLst>
  <p:sldIdLst>
    <p:sldId id="258" r:id="rId4"/>
    <p:sldId id="374" r:id="rId5"/>
    <p:sldId id="395" r:id="rId6"/>
    <p:sldId id="373" r:id="rId7"/>
    <p:sldId id="302" r:id="rId8"/>
    <p:sldId id="359" r:id="rId9"/>
    <p:sldId id="290" r:id="rId10"/>
    <p:sldId id="296" r:id="rId11"/>
    <p:sldId id="378" r:id="rId12"/>
    <p:sldId id="297" r:id="rId13"/>
    <p:sldId id="347" r:id="rId14"/>
    <p:sldId id="299" r:id="rId15"/>
    <p:sldId id="295" r:id="rId16"/>
    <p:sldId id="394" r:id="rId17"/>
    <p:sldId id="300" r:id="rId18"/>
    <p:sldId id="365" r:id="rId19"/>
    <p:sldId id="384" r:id="rId20"/>
    <p:sldId id="284" r:id="rId21"/>
    <p:sldId id="331" r:id="rId22"/>
    <p:sldId id="332" r:id="rId23"/>
    <p:sldId id="333" r:id="rId24"/>
    <p:sldId id="334" r:id="rId25"/>
    <p:sldId id="337" r:id="rId26"/>
    <p:sldId id="338" r:id="rId27"/>
    <p:sldId id="366" r:id="rId28"/>
    <p:sldId id="393" r:id="rId29"/>
    <p:sldId id="369" r:id="rId30"/>
    <p:sldId id="370" r:id="rId31"/>
    <p:sldId id="381" r:id="rId32"/>
    <p:sldId id="392" r:id="rId33"/>
    <p:sldId id="380" r:id="rId34"/>
    <p:sldId id="391" r:id="rId35"/>
    <p:sldId id="377" r:id="rId36"/>
    <p:sldId id="376" r:id="rId37"/>
    <p:sldId id="390" r:id="rId38"/>
    <p:sldId id="375" r:id="rId39"/>
    <p:sldId id="389" r:id="rId40"/>
    <p:sldId id="396" r:id="rId41"/>
    <p:sldId id="397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F8F8F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3500" autoAdjust="0"/>
  </p:normalViewPr>
  <p:slideViewPr>
    <p:cSldViewPr>
      <p:cViewPr varScale="1">
        <p:scale>
          <a:sx n="72" d="100"/>
          <a:sy n="72" d="100"/>
        </p:scale>
        <p:origin x="10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1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9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7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16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48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288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098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659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483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620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C2F24E-B89E-4B6B-AEFD-41F0A5CDCAC7}" type="slidenum">
              <a:rPr lang="en-US" sz="1200" b="0">
                <a:latin typeface="Calibri" pitchFamily="34" charset="0"/>
              </a:rPr>
              <a:pPr algn="r"/>
              <a:t>25</a:t>
            </a:fld>
            <a:endParaRPr lang="en-US" sz="1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1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8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F1E9F3-345C-4002-A875-2A5C4E202CE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04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3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61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9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Should note that for the SLO process, faculty are in charge. Faculty decide how it will be assessed and what the target or bench mark should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811D3-C165-46C4-B60C-B87F290E364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7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4335A-F382-4467-ABAA-F9C0CCFCF3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MWaster</a:t>
            </a:r>
            <a:r>
              <a:rPr lang="en-US" dirty="0"/>
              <a:t>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491C-9CA3-4CD6-9C0F-E2A02F52BCDB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3D-7442-49B3-B8E5-27CC90DDA325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37D-70A7-4983-9CBD-337EDBF9F1E1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94B-8523-4675-BEE5-67B223B21021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88B3-D3F6-47EA-B084-184766D4C949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C37-757B-41F7-95FD-91CF79174288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CC06-C794-4A18-B084-7F3AE0D38D9C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33D-7265-4D41-AAFC-B030B402C6CC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9622-3384-4B84-B03A-385F247F56E6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7D3A-4244-4B04-82F0-3E6B915817BB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3E0-8A29-4361-A8F3-D53AF52067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E103-8967-47B9-9E8B-1C781AD2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47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488F-29CD-4B12-8BDB-15B4A8365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087-3F71-4AB4-ACB4-6864D852F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5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EF8-1276-4660-BFBE-E069AB42A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7FC47-9E2D-4833-9D2F-672513886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81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21D5-8397-4011-A488-A0361406F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D76B-71FB-48D9-ACD9-B9984AE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AA4-7961-4195-B8DE-E19C705AC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93F4-AC0F-43E7-93C4-3B2688FE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97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A853-DF33-4F3E-830B-E0B68E43E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3AED-9A29-4AEF-B411-3B9076E6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43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473-B6EE-42F2-BA69-F475E76DD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4D01-9B82-46D3-A0D3-6409FD47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78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5B4-4125-4946-9176-69C04BCD8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0A3-FF07-4C23-9D39-CC09BB62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C5C-F082-48A9-929D-91F1D3A3FB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A4F8-98A2-4D6C-8AB2-ACA97B2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1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472D-F86D-4007-B8BE-0DFE55FA78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5C26-2779-4D01-A293-DB2737D6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65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5FA-4590-470F-9BAB-7FDF6310D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F79-E119-44B1-96CB-737DF35C6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5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1/27/2020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C2FD-3ADD-4982-B149-76578F2A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EC92-26F9-402E-9888-89D33304C8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deanza.edu/slo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anza.edu/slo/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Welcome to the Student Learning Outcome Process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11071"/>
            <a:ext cx="7848600" cy="20574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Veronica Avila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Mary Pape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SLO/SSLO/AUO Coordinators</a:t>
            </a:r>
          </a:p>
        </p:txBody>
      </p:sp>
      <p:pic>
        <p:nvPicPr>
          <p:cNvPr id="7" name="Picture 2" descr="De Anza College • 21250 Stevens Creek Blvd. • Cupertino, CA 95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21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5800" y="5791200"/>
            <a:ext cx="4126913" cy="843148"/>
            <a:chOff x="685800" y="5824353"/>
            <a:chExt cx="4126913" cy="843148"/>
          </a:xfrm>
        </p:grpSpPr>
        <p:pic>
          <p:nvPicPr>
            <p:cNvPr id="1026" name="Picture 2" descr="C:\Users\Mary Pape\AppData\Local\Microsoft\Windows\Temporary Internet Files\Content.IE5\UXYXFR09\5792711312_c366ed65d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5824353"/>
              <a:ext cx="1496528" cy="838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69513" y="5829301"/>
              <a:ext cx="2743200" cy="8382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Visit us at </a:t>
              </a:r>
              <a:r>
                <a:rPr lang="en-US" sz="2400" b="1" dirty="0">
                  <a:hlinkClick r:id="rId5" action="ppaction://hlinkfile"/>
                </a:rPr>
                <a:t>deanza.edu/</a:t>
              </a:r>
              <a:r>
                <a:rPr lang="en-US" sz="2400" b="1" dirty="0" err="1">
                  <a:hlinkClick r:id="rId5" action="ppaction://hlinkfile"/>
                </a:rPr>
                <a:t>slo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SLO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077200" cy="41806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Administrators:</a:t>
            </a:r>
            <a:endParaRPr lang="en-US" sz="3600" b="1" dirty="0"/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VP, Instruction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VP, Finance &amp;  Educational Resources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Director, Institutional Research 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Director, Marketing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Associate VP, Instruction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Dean, PE &amp; Athletics </a:t>
            </a:r>
            <a:r>
              <a:rPr lang="en-US" sz="3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SLO/SSLO/AUO Coordinators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Division SLO Liaisons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145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Picture of Jeff Schinske"/>
          <p:cNvPicPr>
            <a:picLocks noChangeAspect="1" noChangeArrowheads="1"/>
          </p:cNvPicPr>
          <p:nvPr/>
        </p:nvPicPr>
        <p:blipFill>
          <a:blip r:embed="rId4" cstate="print"/>
          <a:srcRect l="18991" b="32724"/>
          <a:stretch>
            <a:fillRect/>
          </a:stretch>
        </p:blipFill>
        <p:spPr bwMode="auto">
          <a:xfrm>
            <a:off x="2438400" y="1905000"/>
            <a:ext cx="2010669" cy="2710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9926" name="Picture 6" descr="Mr. Lilly headsh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1833563" cy="27503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4724400"/>
            <a:ext cx="13716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Language 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724400"/>
            <a:ext cx="15240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Business/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724400"/>
            <a:ext cx="19812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Physical Science/</a:t>
            </a:r>
          </a:p>
          <a:p>
            <a:r>
              <a:rPr lang="en-US" dirty="0"/>
              <a:t>Math/</a:t>
            </a:r>
          </a:p>
          <a:p>
            <a:r>
              <a:rPr lang="en-US" dirty="0"/>
              <a:t>Engineering</a:t>
            </a:r>
          </a:p>
        </p:txBody>
      </p:sp>
      <p:pic>
        <p:nvPicPr>
          <p:cNvPr id="209928" name="Picture 2" descr="Photograph of Rob Clem"/>
          <p:cNvPicPr>
            <a:picLocks noChangeAspect="1" noChangeArrowheads="1"/>
          </p:cNvPicPr>
          <p:nvPr/>
        </p:nvPicPr>
        <p:blipFill>
          <a:blip r:embed="rId6" cstate="print"/>
          <a:srcRect l="24062" r="14688"/>
          <a:stretch>
            <a:fillRect/>
          </a:stretch>
        </p:blipFill>
        <p:spPr bwMode="auto">
          <a:xfrm>
            <a:off x="6858000" y="1905000"/>
            <a:ext cx="18669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934200" y="4724400"/>
            <a:ext cx="18288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Student Service:</a:t>
            </a:r>
          </a:p>
          <a:p>
            <a:r>
              <a:rPr lang="en-US" dirty="0"/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Dialog - Annual Convocation</a:t>
            </a:r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3325" y="1600200"/>
            <a:ext cx="681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968468" cy="3962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SLO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7772400" cy="289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SLO Process Drop-In Help in Academic Senate Office (Admin 117)</a:t>
            </a:r>
            <a:endParaRPr lang="en-US" altLang="en-US" sz="2800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Wednesdays 4:00 – 5:00 pm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Thursdays 11:15 am - 12:15 pm</a:t>
            </a:r>
            <a:endParaRPr lang="en-US" altLang="en-US" sz="28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8" name="Picture 2" descr="https://encrypted-tbn3.gstatic.com/images?q=tbn:ANd9GcShZTAE8o6gjZEXIUJQYLZ8WuFKYoKB9xqsOSe03Rq53gC9aX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6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SLO Newsletter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31222" t="9867" r="32272" b="12267"/>
          <a:stretch>
            <a:fillRect/>
          </a:stretch>
        </p:blipFill>
        <p:spPr bwMode="auto">
          <a:xfrm>
            <a:off x="2819400" y="1828800"/>
            <a:ext cx="3516141" cy="451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52387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000375" y="5410200"/>
              <a:ext cx="3152775" cy="485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Calibri" pitchFamily="34" charset="0"/>
                </a:rPr>
                <a:t>SLOACs/SSLOACs/AUOACs</a:t>
              </a:r>
            </a:p>
            <a:p>
              <a:pPr algn="ctr">
                <a:spcAft>
                  <a:spcPts val="1000"/>
                </a:spcAft>
              </a:pPr>
              <a:endParaRPr lang="en-US" b="1" dirty="0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Calibri" pitchFamily="34" charset="0"/>
                </a:rPr>
                <a:t>Program Level Outcomes &amp; Assessments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86200" y="2667001"/>
              <a:ext cx="1524000" cy="1066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Institutional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Level Outcomes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530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43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1676400"/>
          </a:xfrm>
        </p:spPr>
        <p:txBody>
          <a:bodyPr>
            <a:normAutofit/>
          </a:bodyPr>
          <a:lstStyle/>
          <a:p>
            <a:r>
              <a:rPr lang="en-US" dirty="0"/>
              <a:t>-&gt;</a:t>
            </a:r>
            <a:r>
              <a:rPr lang="en-US" sz="2800" b="1" dirty="0"/>
              <a:t>ACCJC Report on 2012 Follow-Up Visit </a:t>
            </a:r>
            <a:br>
              <a:rPr lang="en-US" sz="2800" b="1" dirty="0"/>
            </a:br>
            <a:r>
              <a:rPr lang="en-US" sz="2800" dirty="0"/>
              <a:t>“The team found evidence that the College is at proficiency level for SLOs”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981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0" y="1981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267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0" y="41910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23732"/>
            <a:ext cx="3216275" cy="193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276600" cy="19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321967"/>
            <a:ext cx="3200400" cy="19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288" y="4267200"/>
            <a:ext cx="3135312" cy="18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82520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 fontScale="90000"/>
          </a:bodyPr>
          <a:lstStyle/>
          <a:p>
            <a:r>
              <a:rPr lang="en-US" sz="9600" b="1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. Developing Our Institution’s Planning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71685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3984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Our Road to “Proficiency”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6-year planning cycle document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 “You” and this process</a:t>
            </a: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3737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88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sp>
        <p:nvSpPr>
          <p:cNvPr id="7578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sp>
        <p:nvSpPr>
          <p:cNvPr id="77841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3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3704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FRPBT</a:t>
            </a:r>
          </a:p>
        </p:txBody>
      </p:sp>
      <p:sp>
        <p:nvSpPr>
          <p:cNvPr id="83986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88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90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FRPBT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3255169" y="-138906"/>
            <a:ext cx="339725" cy="2293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16200000" flipH="1">
            <a:off x="5580856" y="-170656"/>
            <a:ext cx="339725" cy="2357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  <a:endCxn id="23" idx="0"/>
          </p:cNvCxnSpPr>
          <p:nvPr/>
        </p:nvCxnSpPr>
        <p:spPr bwMode="auto">
          <a:xfrm rot="16200000" flipH="1">
            <a:off x="4498975" y="911225"/>
            <a:ext cx="165100" cy="19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6037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  <p:sp>
        <p:nvSpPr>
          <p:cNvPr id="86038" name="TextBox 30"/>
          <p:cNvSpPr txBox="1">
            <a:spLocks noChangeArrowheads="1"/>
          </p:cNvSpPr>
          <p:nvPr/>
        </p:nvSpPr>
        <p:spPr bwMode="auto">
          <a:xfrm rot="5400000">
            <a:off x="-181768" y="981868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Allocate</a:t>
            </a:r>
          </a:p>
        </p:txBody>
      </p:sp>
      <p:sp>
        <p:nvSpPr>
          <p:cNvPr id="8603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sp>
        <p:nvSpPr>
          <p:cNvPr id="860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501650" y="127000"/>
            <a:ext cx="8172450" cy="7112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COLLEGE COUNCIL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44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2051" name="TextBox 15"/>
          <p:cNvSpPr txBox="1">
            <a:spLocks noChangeArrowheads="1"/>
          </p:cNvSpPr>
          <p:nvPr/>
        </p:nvSpPr>
        <p:spPr bwMode="auto">
          <a:xfrm>
            <a:off x="6324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2016-17</a:t>
            </a:r>
          </a:p>
        </p:txBody>
      </p:sp>
      <p:sp>
        <p:nvSpPr>
          <p:cNvPr id="2052" name="TextBox 24"/>
          <p:cNvSpPr txBox="1">
            <a:spLocks noChangeArrowheads="1"/>
          </p:cNvSpPr>
          <p:nvPr/>
        </p:nvSpPr>
        <p:spPr bwMode="auto">
          <a:xfrm>
            <a:off x="1143000" y="1524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48" name="Up Arrow Callout 47"/>
          <p:cNvSpPr>
            <a:spLocks noChangeArrowheads="1"/>
          </p:cNvSpPr>
          <p:nvPr/>
        </p:nvSpPr>
        <p:spPr bwMode="auto">
          <a:xfrm>
            <a:off x="914400" y="5105400"/>
            <a:ext cx="1143000" cy="762000"/>
          </a:xfrm>
          <a:prstGeom prst="upArrowCallout">
            <a:avLst>
              <a:gd name="adj1" fmla="val 6569"/>
              <a:gd name="adj2" fmla="val 6715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52" name="Up Arrow Callout 51"/>
          <p:cNvSpPr>
            <a:spLocks noChangeArrowheads="1"/>
          </p:cNvSpPr>
          <p:nvPr/>
        </p:nvSpPr>
        <p:spPr bwMode="auto">
          <a:xfrm>
            <a:off x="6248400" y="5105400"/>
            <a:ext cx="1100138" cy="762000"/>
          </a:xfrm>
          <a:prstGeom prst="upArrowCallout">
            <a:avLst>
              <a:gd name="adj1" fmla="val 7834"/>
              <a:gd name="adj2" fmla="val 6397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b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CLOAC</a:t>
            </a: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DLOAC</a:t>
            </a: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PLOAC</a:t>
            </a:r>
          </a:p>
          <a:p>
            <a:pPr algn="ctr">
              <a:defRPr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gular Pentagon 81"/>
          <p:cNvSpPr>
            <a:spLocks noChangeArrowheads="1"/>
          </p:cNvSpPr>
          <p:nvPr/>
        </p:nvSpPr>
        <p:spPr bwMode="auto">
          <a:xfrm>
            <a:off x="914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927100" y="6686550"/>
            <a:ext cx="7477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57" name="TextBox 107"/>
          <p:cNvSpPr txBox="1">
            <a:spLocks noChangeArrowheads="1"/>
          </p:cNvSpPr>
          <p:nvPr/>
        </p:nvSpPr>
        <p:spPr bwMode="auto">
          <a:xfrm>
            <a:off x="-31750" y="5956300"/>
            <a:ext cx="898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Calibri" pitchFamily="34" charset="0"/>
              </a:rPr>
              <a:t>  </a:t>
            </a:r>
            <a:r>
              <a:rPr lang="en-US" sz="1100" b="0" dirty="0">
                <a:latin typeface="Calibri" pitchFamily="34" charset="0"/>
              </a:rPr>
              <a:t>Curriculum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Review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2058" name="TextBox 108"/>
          <p:cNvSpPr txBox="1">
            <a:spLocks noChangeArrowheads="1"/>
          </p:cNvSpPr>
          <p:nvPr/>
        </p:nvSpPr>
        <p:spPr bwMode="auto">
          <a:xfrm>
            <a:off x="87313" y="685800"/>
            <a:ext cx="754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Calibri" pitchFamily="34" charset="0"/>
              </a:rPr>
              <a:t>ACCJC</a:t>
            </a:r>
          </a:p>
          <a:p>
            <a:pPr algn="ctr"/>
            <a:r>
              <a:rPr lang="en-US" sz="1400" b="0" dirty="0">
                <a:latin typeface="Calibri" pitchFamily="34" charset="0"/>
              </a:rPr>
              <a:t>Cycles/</a:t>
            </a:r>
          </a:p>
          <a:p>
            <a:pPr algn="ctr"/>
            <a:r>
              <a:rPr lang="en-US" sz="1400" b="0" dirty="0">
                <a:latin typeface="Calibri" pitchFamily="34" charset="0"/>
              </a:rPr>
              <a:t>Reports</a:t>
            </a:r>
          </a:p>
        </p:txBody>
      </p:sp>
      <p:sp>
        <p:nvSpPr>
          <p:cNvPr id="2059" name="TextBox 109"/>
          <p:cNvSpPr txBox="1">
            <a:spLocks noChangeArrowheads="1"/>
          </p:cNvSpPr>
          <p:nvPr/>
        </p:nvSpPr>
        <p:spPr bwMode="auto">
          <a:xfrm>
            <a:off x="152400" y="2438400"/>
            <a:ext cx="67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PBTs &amp;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College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 Council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060" name="TextBox 110"/>
          <p:cNvSpPr txBox="1">
            <a:spLocks noChangeArrowheads="1"/>
          </p:cNvSpPr>
          <p:nvPr/>
        </p:nvSpPr>
        <p:spPr bwMode="auto">
          <a:xfrm>
            <a:off x="0" y="3886200"/>
            <a:ext cx="88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Six-Year Program Review Process</a:t>
            </a:r>
          </a:p>
        </p:txBody>
      </p:sp>
      <p:sp>
        <p:nvSpPr>
          <p:cNvPr id="2061" name="TextBox 111"/>
          <p:cNvSpPr txBox="1">
            <a:spLocks noChangeArrowheads="1"/>
          </p:cNvSpPr>
          <p:nvPr/>
        </p:nvSpPr>
        <p:spPr bwMode="auto">
          <a:xfrm>
            <a:off x="0" y="5334000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Outcome/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Assessment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914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3048000" y="3733800"/>
            <a:ext cx="1066800" cy="10858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>
            <a:solidFill>
              <a:srgbClr val="9BBB59"/>
            </a:solidFill>
            <a:miter lim="800000"/>
            <a:headEnd/>
            <a:tailEnd/>
          </a:ln>
          <a:effectLst>
            <a:outerShdw dist="25400" dir="20339945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CPR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&amp;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5-Year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2064" name="TextBox 15"/>
          <p:cNvSpPr txBox="1">
            <a:spLocks noChangeArrowheads="1"/>
          </p:cNvSpPr>
          <p:nvPr/>
        </p:nvSpPr>
        <p:spPr bwMode="auto">
          <a:xfrm>
            <a:off x="53340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2015-16</a:t>
            </a:r>
          </a:p>
        </p:txBody>
      </p:sp>
      <p:sp>
        <p:nvSpPr>
          <p:cNvPr id="2065" name="TextBox 15"/>
          <p:cNvSpPr txBox="1">
            <a:spLocks noChangeArrowheads="1"/>
          </p:cNvSpPr>
          <p:nvPr/>
        </p:nvSpPr>
        <p:spPr bwMode="auto">
          <a:xfrm>
            <a:off x="41910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2014-15</a:t>
            </a:r>
          </a:p>
        </p:txBody>
      </p:sp>
      <p:sp>
        <p:nvSpPr>
          <p:cNvPr id="2066" name="TextBox 15"/>
          <p:cNvSpPr txBox="1">
            <a:spLocks noChangeArrowheads="1"/>
          </p:cNvSpPr>
          <p:nvPr/>
        </p:nvSpPr>
        <p:spPr bwMode="auto">
          <a:xfrm>
            <a:off x="32004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2013-14</a:t>
            </a:r>
          </a:p>
        </p:txBody>
      </p:sp>
      <p:sp>
        <p:nvSpPr>
          <p:cNvPr id="2067" name="TextBox 15"/>
          <p:cNvSpPr txBox="1">
            <a:spLocks noChangeArrowheads="1"/>
          </p:cNvSpPr>
          <p:nvPr/>
        </p:nvSpPr>
        <p:spPr bwMode="auto">
          <a:xfrm>
            <a:off x="20574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2012-13</a:t>
            </a:r>
          </a:p>
        </p:txBody>
      </p:sp>
      <p:sp>
        <p:nvSpPr>
          <p:cNvPr id="2068" name="TextBox 15"/>
          <p:cNvSpPr txBox="1">
            <a:spLocks noChangeArrowheads="1"/>
          </p:cNvSpPr>
          <p:nvPr/>
        </p:nvSpPr>
        <p:spPr bwMode="auto">
          <a:xfrm>
            <a:off x="990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2011-12</a:t>
            </a:r>
          </a:p>
        </p:txBody>
      </p:sp>
      <p:sp>
        <p:nvSpPr>
          <p:cNvPr id="2069" name="TextBox 15"/>
          <p:cNvSpPr txBox="1">
            <a:spLocks noChangeArrowheads="1"/>
          </p:cNvSpPr>
          <p:nvPr/>
        </p:nvSpPr>
        <p:spPr bwMode="auto">
          <a:xfrm>
            <a:off x="7467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2017-18</a:t>
            </a:r>
          </a:p>
        </p:txBody>
      </p:sp>
      <p:sp>
        <p:nvSpPr>
          <p:cNvPr id="2070" name="TextBox 117"/>
          <p:cNvSpPr txBox="1">
            <a:spLocks noChangeArrowheads="1"/>
          </p:cNvSpPr>
          <p:nvPr/>
        </p:nvSpPr>
        <p:spPr bwMode="auto">
          <a:xfrm>
            <a:off x="1195388" y="5910263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" name="Right Arrow 86"/>
          <p:cNvSpPr>
            <a:spLocks noChangeArrowheads="1"/>
          </p:cNvSpPr>
          <p:nvPr/>
        </p:nvSpPr>
        <p:spPr bwMode="auto">
          <a:xfrm>
            <a:off x="914400" y="3733800"/>
            <a:ext cx="1066800" cy="1120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APRU # 3</a:t>
            </a:r>
            <a:endParaRPr lang="en-US" sz="14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>
            <a:off x="7315200" y="3733800"/>
            <a:ext cx="10953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>
            <a:off x="1981200" y="3733800"/>
            <a:ext cx="104775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b="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APRU #4</a:t>
            </a:r>
          </a:p>
        </p:txBody>
      </p:sp>
      <p:sp>
        <p:nvSpPr>
          <p:cNvPr id="113" name="Right Arrow 112"/>
          <p:cNvSpPr>
            <a:spLocks noChangeArrowheads="1"/>
          </p:cNvSpPr>
          <p:nvPr/>
        </p:nvSpPr>
        <p:spPr bwMode="auto">
          <a:xfrm>
            <a:off x="4114800" y="3733800"/>
            <a:ext cx="1065213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Reflect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248400" y="3733800"/>
            <a:ext cx="10668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2076" name="TextBox 108"/>
          <p:cNvSpPr txBox="1">
            <a:spLocks noChangeArrowheads="1"/>
          </p:cNvSpPr>
          <p:nvPr/>
        </p:nvSpPr>
        <p:spPr bwMode="auto">
          <a:xfrm>
            <a:off x="-58738" y="1600200"/>
            <a:ext cx="9937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CPC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Assessment/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Planning</a:t>
            </a:r>
          </a:p>
        </p:txBody>
      </p:sp>
      <p:sp>
        <p:nvSpPr>
          <p:cNvPr id="2077" name="Text Box 97"/>
          <p:cNvSpPr txBox="1">
            <a:spLocks noChangeArrowheads="1"/>
          </p:cNvSpPr>
          <p:nvPr/>
        </p:nvSpPr>
        <p:spPr bwMode="auto">
          <a:xfrm>
            <a:off x="12700" y="-50800"/>
            <a:ext cx="96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College Planning Committee</a:t>
            </a:r>
          </a:p>
          <a:p>
            <a:pPr algn="ctr"/>
            <a:r>
              <a:rPr lang="en-US" sz="1000" dirty="0"/>
              <a:t>5/15/13</a:t>
            </a: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30480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Letter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 #1)</a:t>
            </a: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51816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 Teams</a:t>
            </a: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48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SELF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STUDY</a:t>
            </a: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1981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Site Visit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(Recs #1,#2,#3)</a:t>
            </a:r>
          </a:p>
        </p:txBody>
      </p:sp>
      <p:sp>
        <p:nvSpPr>
          <p:cNvPr id="8" name="Hexagon 101"/>
          <p:cNvSpPr>
            <a:spLocks noChangeArrowheads="1"/>
          </p:cNvSpPr>
          <p:nvPr/>
        </p:nvSpPr>
        <p:spPr bwMode="auto">
          <a:xfrm>
            <a:off x="7315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16" name="Pentagon 104"/>
          <p:cNvSpPr>
            <a:spLocks noChangeArrowheads="1"/>
          </p:cNvSpPr>
          <p:nvPr/>
        </p:nvSpPr>
        <p:spPr bwMode="auto">
          <a:xfrm>
            <a:off x="7315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1148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MID-TERM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REPORT</a:t>
            </a:r>
          </a:p>
        </p:txBody>
      </p:sp>
      <p:sp>
        <p:nvSpPr>
          <p:cNvPr id="2085" name="TextBox 24"/>
          <p:cNvSpPr txBox="1">
            <a:spLocks noChangeArrowheads="1"/>
          </p:cNvSpPr>
          <p:nvPr/>
        </p:nvSpPr>
        <p:spPr bwMode="auto">
          <a:xfrm>
            <a:off x="3276600" y="152400"/>
            <a:ext cx="64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</p:txBody>
      </p:sp>
      <p:sp>
        <p:nvSpPr>
          <p:cNvPr id="2086" name="TextBox 24"/>
          <p:cNvSpPr txBox="1">
            <a:spLocks noChangeArrowheads="1"/>
          </p:cNvSpPr>
          <p:nvPr/>
        </p:nvSpPr>
        <p:spPr bwMode="auto">
          <a:xfrm>
            <a:off x="43434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4</a:t>
            </a:r>
          </a:p>
        </p:txBody>
      </p:sp>
      <p:sp>
        <p:nvSpPr>
          <p:cNvPr id="2087" name="TextBox 24"/>
          <p:cNvSpPr txBox="1">
            <a:spLocks noChangeArrowheads="1"/>
          </p:cNvSpPr>
          <p:nvPr/>
        </p:nvSpPr>
        <p:spPr bwMode="auto">
          <a:xfrm>
            <a:off x="54102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5</a:t>
            </a:r>
          </a:p>
        </p:txBody>
      </p:sp>
      <p:sp>
        <p:nvSpPr>
          <p:cNvPr id="2088" name="TextBox 24"/>
          <p:cNvSpPr txBox="1">
            <a:spLocks noChangeArrowheads="1"/>
          </p:cNvSpPr>
          <p:nvPr/>
        </p:nvSpPr>
        <p:spPr bwMode="auto">
          <a:xfrm>
            <a:off x="64770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6</a:t>
            </a:r>
          </a:p>
        </p:txBody>
      </p:sp>
      <p:sp>
        <p:nvSpPr>
          <p:cNvPr id="2089" name="TextBox 24"/>
          <p:cNvSpPr txBox="1">
            <a:spLocks noChangeArrowheads="1"/>
          </p:cNvSpPr>
          <p:nvPr/>
        </p:nvSpPr>
        <p:spPr bwMode="auto">
          <a:xfrm>
            <a:off x="75438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2090" name="TextBox 24"/>
          <p:cNvSpPr txBox="1">
            <a:spLocks noChangeArrowheads="1"/>
          </p:cNvSpPr>
          <p:nvPr/>
        </p:nvSpPr>
        <p:spPr bwMode="auto">
          <a:xfrm>
            <a:off x="2209800" y="152400"/>
            <a:ext cx="64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2</a:t>
            </a:r>
          </a:p>
        </p:txBody>
      </p:sp>
      <p:sp>
        <p:nvSpPr>
          <p:cNvPr id="115" name="Pentagon 104"/>
          <p:cNvSpPr>
            <a:spLocks noChangeArrowheads="1"/>
          </p:cNvSpPr>
          <p:nvPr/>
        </p:nvSpPr>
        <p:spPr bwMode="auto">
          <a:xfrm>
            <a:off x="6248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Outcomes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Review</a:t>
            </a:r>
          </a:p>
        </p:txBody>
      </p:sp>
      <p:sp>
        <p:nvSpPr>
          <p:cNvPr id="116" name="Pentagon 104"/>
          <p:cNvSpPr>
            <a:spLocks noChangeArrowheads="1"/>
          </p:cNvSpPr>
          <p:nvPr/>
        </p:nvSpPr>
        <p:spPr bwMode="auto">
          <a:xfrm>
            <a:off x="51816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Pentagon 104"/>
          <p:cNvSpPr>
            <a:spLocks noChangeArrowheads="1"/>
          </p:cNvSpPr>
          <p:nvPr/>
        </p:nvSpPr>
        <p:spPr bwMode="auto">
          <a:xfrm>
            <a:off x="30480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</a:p>
          <a:p>
            <a:pPr>
              <a:defRPr/>
            </a:pP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Pentagon 104"/>
          <p:cNvSpPr>
            <a:spLocks noChangeArrowheads="1"/>
          </p:cNvSpPr>
          <p:nvPr/>
        </p:nvSpPr>
        <p:spPr bwMode="auto">
          <a:xfrm>
            <a:off x="1981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120" name="Pentagon 104"/>
          <p:cNvSpPr>
            <a:spLocks noChangeArrowheads="1"/>
          </p:cNvSpPr>
          <p:nvPr/>
        </p:nvSpPr>
        <p:spPr bwMode="auto">
          <a:xfrm>
            <a:off x="914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Up Arrow Callout 132"/>
          <p:cNvSpPr>
            <a:spLocks noChangeArrowheads="1"/>
          </p:cNvSpPr>
          <p:nvPr/>
        </p:nvSpPr>
        <p:spPr bwMode="auto">
          <a:xfrm>
            <a:off x="20574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39" name="Right Arrow 138"/>
          <p:cNvSpPr>
            <a:spLocks noChangeArrowheads="1"/>
          </p:cNvSpPr>
          <p:nvPr/>
        </p:nvSpPr>
        <p:spPr bwMode="auto">
          <a:xfrm>
            <a:off x="5181600" y="3733800"/>
            <a:ext cx="10318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#1</a:t>
            </a:r>
          </a:p>
        </p:txBody>
      </p:sp>
      <p:sp>
        <p:nvSpPr>
          <p:cNvPr id="2098" name="TextBox 111"/>
          <p:cNvSpPr txBox="1">
            <a:spLocks noChangeArrowheads="1"/>
          </p:cNvSpPr>
          <p:nvPr/>
        </p:nvSpPr>
        <p:spPr bwMode="auto">
          <a:xfrm>
            <a:off x="0" y="4724400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ICC/GE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Assessment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2099" name="TextBox 142"/>
          <p:cNvSpPr txBox="1">
            <a:spLocks noChangeArrowheads="1"/>
          </p:cNvSpPr>
          <p:nvPr/>
        </p:nvSpPr>
        <p:spPr bwMode="auto">
          <a:xfrm>
            <a:off x="41148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3</a:t>
            </a:r>
            <a:r>
              <a:rPr lang="en-US" sz="1000" baseline="30000" dirty="0"/>
              <a:t>rd</a:t>
            </a:r>
            <a:r>
              <a:rPr lang="en-US" sz="1000" dirty="0"/>
              <a:t> ICC</a:t>
            </a:r>
          </a:p>
        </p:txBody>
      </p:sp>
      <p:sp>
        <p:nvSpPr>
          <p:cNvPr id="2100" name="TextBox 143"/>
          <p:cNvSpPr txBox="1">
            <a:spLocks noChangeArrowheads="1"/>
          </p:cNvSpPr>
          <p:nvPr/>
        </p:nvSpPr>
        <p:spPr bwMode="auto">
          <a:xfrm>
            <a:off x="5181600" y="4876800"/>
            <a:ext cx="1106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4</a:t>
            </a:r>
            <a:r>
              <a:rPr lang="en-US" sz="1000" baseline="30000" dirty="0"/>
              <a:t>th</a:t>
            </a:r>
            <a:r>
              <a:rPr lang="en-US" sz="1000" dirty="0"/>
              <a:t> ICC</a:t>
            </a:r>
          </a:p>
        </p:txBody>
      </p:sp>
      <p:sp>
        <p:nvSpPr>
          <p:cNvPr id="2101" name="TextBox 145"/>
          <p:cNvSpPr txBox="1">
            <a:spLocks noChangeArrowheads="1"/>
          </p:cNvSpPr>
          <p:nvPr/>
        </p:nvSpPr>
        <p:spPr bwMode="auto">
          <a:xfrm>
            <a:off x="62484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5</a:t>
            </a:r>
            <a:r>
              <a:rPr lang="en-US" sz="1000" baseline="30000" dirty="0"/>
              <a:t>th</a:t>
            </a:r>
            <a:r>
              <a:rPr lang="en-US" sz="1000" dirty="0"/>
              <a:t> ICC</a:t>
            </a:r>
          </a:p>
        </p:txBody>
      </p:sp>
      <p:sp>
        <p:nvSpPr>
          <p:cNvPr id="2102" name="TextBox 146"/>
          <p:cNvSpPr txBox="1">
            <a:spLocks noChangeArrowheads="1"/>
          </p:cNvSpPr>
          <p:nvPr/>
        </p:nvSpPr>
        <p:spPr bwMode="auto">
          <a:xfrm>
            <a:off x="7162800" y="4876800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900" dirty="0"/>
              <a:t>   Critical Thinking</a:t>
            </a:r>
            <a:endParaRPr lang="en-US" sz="900" dirty="0"/>
          </a:p>
        </p:txBody>
      </p:sp>
      <p:sp>
        <p:nvSpPr>
          <p:cNvPr id="2103" name="TextBox 33"/>
          <p:cNvSpPr txBox="1">
            <a:spLocks noChangeArrowheads="1"/>
          </p:cNvSpPr>
          <p:nvPr/>
        </p:nvSpPr>
        <p:spPr bwMode="auto">
          <a:xfrm>
            <a:off x="7315200" y="16002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Governance</a:t>
            </a: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2104" name="TextBox 33"/>
          <p:cNvSpPr txBox="1">
            <a:spLocks noChangeArrowheads="1"/>
          </p:cNvSpPr>
          <p:nvPr/>
        </p:nvSpPr>
        <p:spPr bwMode="auto">
          <a:xfrm>
            <a:off x="5257800" y="1600200"/>
            <a:ext cx="65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>
                <a:latin typeface="Calibri" pitchFamily="34" charset="0"/>
              </a:rPr>
              <a:t>“</a:t>
            </a:r>
            <a:r>
              <a:rPr lang="en-US" altLang="ja-JP" sz="1200" dirty="0">
                <a:latin typeface="Calibri" pitchFamily="34" charset="0"/>
              </a:rPr>
              <a:t>Quilt</a:t>
            </a:r>
            <a:r>
              <a:rPr lang="ja-JP" altLang="en-US" sz="1200">
                <a:latin typeface="Calibri" pitchFamily="34" charset="0"/>
              </a:rPr>
              <a:t>”</a:t>
            </a:r>
            <a:endParaRPr lang="en-US" altLang="ja-JP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2105" name="TextBox 33"/>
          <p:cNvSpPr txBox="1">
            <a:spLocks noChangeArrowheads="1"/>
          </p:cNvSpPr>
          <p:nvPr/>
        </p:nvSpPr>
        <p:spPr bwMode="auto">
          <a:xfrm>
            <a:off x="914400" y="16002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Governance</a:t>
            </a: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9812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0480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41148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1816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62484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7315200" y="2362200"/>
            <a:ext cx="10668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7315200" y="1295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405438" y="3128962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DAC - Detailed Planning Cycle - 2011 - 2017</a:t>
            </a:r>
          </a:p>
        </p:txBody>
      </p:sp>
      <p:sp>
        <p:nvSpPr>
          <p:cNvPr id="123" name="Right Arrow 122"/>
          <p:cNvSpPr>
            <a:spLocks noChangeArrowheads="1"/>
          </p:cNvSpPr>
          <p:nvPr/>
        </p:nvSpPr>
        <p:spPr bwMode="auto">
          <a:xfrm>
            <a:off x="7315200" y="1981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91400" y="2286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1" name="Regular Pentagon 150"/>
          <p:cNvSpPr>
            <a:spLocks noChangeArrowheads="1"/>
          </p:cNvSpPr>
          <p:nvPr/>
        </p:nvSpPr>
        <p:spPr bwMode="auto">
          <a:xfrm>
            <a:off x="41148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2" name="Regular Pentagon 151"/>
          <p:cNvSpPr>
            <a:spLocks noChangeArrowheads="1"/>
          </p:cNvSpPr>
          <p:nvPr/>
        </p:nvSpPr>
        <p:spPr bwMode="auto">
          <a:xfrm>
            <a:off x="1981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3" name="Regular Pentagon 152"/>
          <p:cNvSpPr>
            <a:spLocks noChangeArrowheads="1"/>
          </p:cNvSpPr>
          <p:nvPr/>
        </p:nvSpPr>
        <p:spPr bwMode="auto">
          <a:xfrm>
            <a:off x="7315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4" name="Regular Pentagon 153"/>
          <p:cNvSpPr>
            <a:spLocks noChangeArrowheads="1"/>
          </p:cNvSpPr>
          <p:nvPr/>
        </p:nvSpPr>
        <p:spPr bwMode="auto">
          <a:xfrm>
            <a:off x="6248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5" name="Regular Pentagon 154"/>
          <p:cNvSpPr>
            <a:spLocks noChangeArrowheads="1"/>
          </p:cNvSpPr>
          <p:nvPr/>
        </p:nvSpPr>
        <p:spPr bwMode="auto">
          <a:xfrm>
            <a:off x="30480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6" name="Regular Pentagon 155"/>
          <p:cNvSpPr>
            <a:spLocks noChangeArrowheads="1"/>
          </p:cNvSpPr>
          <p:nvPr/>
        </p:nvSpPr>
        <p:spPr bwMode="auto">
          <a:xfrm>
            <a:off x="51816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8" name="Up Arrow Callout 157"/>
          <p:cNvSpPr>
            <a:spLocks noChangeArrowheads="1"/>
          </p:cNvSpPr>
          <p:nvPr/>
        </p:nvSpPr>
        <p:spPr bwMode="auto">
          <a:xfrm>
            <a:off x="7315200" y="5105400"/>
            <a:ext cx="1104900" cy="762000"/>
          </a:xfrm>
          <a:prstGeom prst="upArrowCallout">
            <a:avLst>
              <a:gd name="adj1" fmla="val 8848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0" name="Up Arrow Callout 159"/>
          <p:cNvSpPr>
            <a:spLocks noChangeArrowheads="1"/>
          </p:cNvSpPr>
          <p:nvPr/>
        </p:nvSpPr>
        <p:spPr bwMode="auto">
          <a:xfrm>
            <a:off x="51816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1" name="Up Arrow Callout 160"/>
          <p:cNvSpPr>
            <a:spLocks noChangeArrowheads="1"/>
          </p:cNvSpPr>
          <p:nvPr/>
        </p:nvSpPr>
        <p:spPr bwMode="auto">
          <a:xfrm>
            <a:off x="4057650" y="5105400"/>
            <a:ext cx="1123950" cy="762000"/>
          </a:xfrm>
          <a:prstGeom prst="upArrowCallout">
            <a:avLst>
              <a:gd name="adj1" fmla="val 8850"/>
              <a:gd name="adj2" fmla="val 6071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5400000">
            <a:off x="-2324099" y="3467100"/>
            <a:ext cx="6477000" cy="31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rot="5400000">
            <a:off x="-1255712" y="3467100"/>
            <a:ext cx="64754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1" name="Straight Connector 170"/>
          <p:cNvCxnSpPr>
            <a:cxnSpLocks noChangeShapeType="1"/>
          </p:cNvCxnSpPr>
          <p:nvPr/>
        </p:nvCxnSpPr>
        <p:spPr bwMode="auto">
          <a:xfrm rot="5400000">
            <a:off x="-170656" y="344725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rot="5400000">
            <a:off x="8961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6" name="Straight Connector 175"/>
          <p:cNvCxnSpPr>
            <a:cxnSpLocks noChangeShapeType="1"/>
          </p:cNvCxnSpPr>
          <p:nvPr/>
        </p:nvCxnSpPr>
        <p:spPr bwMode="auto">
          <a:xfrm rot="5400000">
            <a:off x="19629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rot="5400000">
            <a:off x="30297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rot="5400000">
            <a:off x="4067969" y="3456781"/>
            <a:ext cx="6496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rot="5400000">
            <a:off x="5134769" y="3456781"/>
            <a:ext cx="649605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0" name="Straight Connector 179"/>
          <p:cNvCxnSpPr/>
          <p:nvPr/>
        </p:nvCxnSpPr>
        <p:spPr>
          <a:xfrm>
            <a:off x="914400" y="228600"/>
            <a:ext cx="7467600" cy="158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>
            <a:off x="914400" y="6705600"/>
            <a:ext cx="7467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3" name="Right Arrow 192"/>
          <p:cNvSpPr>
            <a:spLocks noChangeArrowheads="1"/>
          </p:cNvSpPr>
          <p:nvPr/>
        </p:nvSpPr>
        <p:spPr bwMode="auto">
          <a:xfrm flipV="1">
            <a:off x="7315200" y="3124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" name="Right Arrow 193"/>
          <p:cNvSpPr>
            <a:spLocks noChangeArrowheads="1"/>
          </p:cNvSpPr>
          <p:nvPr/>
        </p:nvSpPr>
        <p:spPr bwMode="auto">
          <a:xfrm>
            <a:off x="914400" y="3124200"/>
            <a:ext cx="6400800" cy="6858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Ongoing Development and Assessment of Student Equity Plans</a:t>
            </a:r>
          </a:p>
        </p:txBody>
      </p:sp>
      <p:sp>
        <p:nvSpPr>
          <p:cNvPr id="195" name="Right Arrow 194"/>
          <p:cNvSpPr>
            <a:spLocks noChangeArrowheads="1"/>
          </p:cNvSpPr>
          <p:nvPr/>
        </p:nvSpPr>
        <p:spPr bwMode="auto">
          <a:xfrm>
            <a:off x="914400" y="1981200"/>
            <a:ext cx="6400800" cy="457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Assessment of Governance (annual survey)</a:t>
            </a:r>
          </a:p>
        </p:txBody>
      </p:sp>
      <p:sp>
        <p:nvSpPr>
          <p:cNvPr id="196" name="Right Arrow 195"/>
          <p:cNvSpPr>
            <a:spLocks noChangeArrowheads="1"/>
          </p:cNvSpPr>
          <p:nvPr/>
        </p:nvSpPr>
        <p:spPr bwMode="auto">
          <a:xfrm>
            <a:off x="914400" y="1295400"/>
            <a:ext cx="6400800" cy="3810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Preparation and Submission of ACCJC Reports</a:t>
            </a:r>
          </a:p>
        </p:txBody>
      </p:sp>
      <p:sp>
        <p:nvSpPr>
          <p:cNvPr id="2139" name="TextBox 109"/>
          <p:cNvSpPr txBox="1">
            <a:spLocks noChangeArrowheads="1"/>
          </p:cNvSpPr>
          <p:nvPr/>
        </p:nvSpPr>
        <p:spPr bwMode="auto">
          <a:xfrm>
            <a:off x="0" y="3124200"/>
            <a:ext cx="99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Equity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Assessment/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Planning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600200" y="49911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1" name="Up Arrow Callout 100"/>
          <p:cNvSpPr>
            <a:spLocks noChangeArrowheads="1"/>
          </p:cNvSpPr>
          <p:nvPr/>
        </p:nvSpPr>
        <p:spPr bwMode="auto">
          <a:xfrm>
            <a:off x="3048000" y="5105400"/>
            <a:ext cx="1066800" cy="762000"/>
          </a:xfrm>
          <a:prstGeom prst="upArrowCallout">
            <a:avLst>
              <a:gd name="adj1" fmla="val 8854"/>
              <a:gd name="adj2" fmla="val 6073"/>
              <a:gd name="adj3" fmla="val 25000"/>
              <a:gd name="adj4" fmla="val 64977"/>
            </a:avLst>
          </a:prstGeom>
          <a:solidFill>
            <a:srgbClr val="F7964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PLOAC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CLOAC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DLOAC</a:t>
            </a:r>
          </a:p>
        </p:txBody>
      </p:sp>
      <p:sp>
        <p:nvSpPr>
          <p:cNvPr id="103" name="Pentagon 104"/>
          <p:cNvSpPr>
            <a:spLocks noChangeArrowheads="1"/>
          </p:cNvSpPr>
          <p:nvPr/>
        </p:nvSpPr>
        <p:spPr bwMode="auto">
          <a:xfrm>
            <a:off x="41148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43" name="TextBox 9"/>
          <p:cNvSpPr txBox="1">
            <a:spLocks noChangeArrowheads="1"/>
          </p:cNvSpPr>
          <p:nvPr/>
        </p:nvSpPr>
        <p:spPr bwMode="auto">
          <a:xfrm>
            <a:off x="4191000" y="16764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EMP</a:t>
            </a:r>
          </a:p>
          <a:p>
            <a:pPr algn="ctr"/>
            <a:r>
              <a:rPr lang="en-US" sz="1000" dirty="0"/>
              <a:t>REVIEW</a:t>
            </a:r>
          </a:p>
        </p:txBody>
      </p:sp>
      <p:sp>
        <p:nvSpPr>
          <p:cNvPr id="2144" name="TextBox 146"/>
          <p:cNvSpPr txBox="1">
            <a:spLocks noChangeArrowheads="1"/>
          </p:cNvSpPr>
          <p:nvPr/>
        </p:nvSpPr>
        <p:spPr bwMode="auto">
          <a:xfrm>
            <a:off x="1828800" y="4876800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900" dirty="0"/>
              <a:t>   Critical Thinking</a:t>
            </a:r>
            <a:endParaRPr lang="en-US" sz="900" dirty="0"/>
          </a:p>
        </p:txBody>
      </p:sp>
      <p:sp>
        <p:nvSpPr>
          <p:cNvPr id="2145" name="TextBox 142"/>
          <p:cNvSpPr txBox="1">
            <a:spLocks noChangeArrowheads="1"/>
          </p:cNvSpPr>
          <p:nvPr/>
        </p:nvSpPr>
        <p:spPr bwMode="auto">
          <a:xfrm>
            <a:off x="30480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GCS&amp;E</a:t>
            </a:r>
          </a:p>
        </p:txBody>
      </p:sp>
    </p:spTree>
    <p:extLst>
      <p:ext uri="{BB962C8B-B14F-4D97-AF65-F5344CB8AC3E}">
        <p14:creationId xmlns:p14="http://schemas.microsoft.com/office/powerpoint/2010/main" val="16411348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III. </a:t>
            </a:r>
            <a:r>
              <a:rPr lang="en-US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C9900"/>
                </a:solidFill>
              </a:rPr>
              <a:t>YOU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 in this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7543748"/>
              </p:ext>
            </p:extLst>
          </p:nvPr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897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spcBef>
                <a:spcPts val="0"/>
              </a:spcBef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Course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Institutional Level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Student Services Learning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Administrative Unit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 </a:t>
            </a:r>
            <a:r>
              <a:rPr lang="en-US" sz="3600" dirty="0"/>
              <a:t>are overarching, clear, and assessable statements that identify and define what a client/customer/student will be able to know, do, or feel at the successful completion of a specific activity or process.</a:t>
            </a:r>
            <a:endParaRPr lang="en-US" altLang="en-US" sz="3600" b="1" dirty="0"/>
          </a:p>
          <a:p>
            <a:pPr>
              <a:buNone/>
            </a:pPr>
            <a:endParaRPr lang="en-US" sz="3600" dirty="0"/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latin typeface="+mj-lt"/>
                <a:ea typeface="+mj-ea"/>
                <a:cs typeface="+mj-cs"/>
              </a:rPr>
              <a:t>Attendees will be able to complete assessment summary.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Attendees will be able to output report.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77109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Our goal is to provide the necessary information for clubs to carry out proper cash handling and submit supporting documentation to account for all money received documenting an audit trail</a:t>
            </a:r>
            <a:r>
              <a:rPr lang="en-US" sz="3600" dirty="0"/>
              <a:t>.</a:t>
            </a:r>
            <a:r>
              <a:rPr lang="en-US" sz="3600" b="1" dirty="0">
                <a:solidFill>
                  <a:srgbClr val="00B050"/>
                </a:solidFill>
              </a:rPr>
              <a:t>(Dept FER – FIN – Student Accounts)</a:t>
            </a:r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 </a:t>
            </a:r>
            <a:r>
              <a:rPr lang="en-US" sz="3600" dirty="0"/>
              <a:t>are overarching, clear, and assessable statements that identify and define what a student will be able to know, do, or feel at the successful completion of a specific program, activity, or process.</a:t>
            </a:r>
            <a:endParaRPr lang="en-US" altLang="en-US" sz="3600" b="1" dirty="0"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Upon completion of intake and orientation </a:t>
            </a:r>
            <a:r>
              <a:rPr lang="en-US" sz="3600" b="1" dirty="0" err="1">
                <a:solidFill>
                  <a:srgbClr val="00B050"/>
                </a:solidFill>
              </a:rPr>
              <a:t>CalWORKs</a:t>
            </a:r>
            <a:r>
              <a:rPr lang="en-US" sz="3600" b="1" dirty="0">
                <a:solidFill>
                  <a:srgbClr val="00B050"/>
                </a:solidFill>
              </a:rPr>
              <a:t> students will be able to demonstrate their ability to identify and access services available through the Financial Aid system.(Dept SS – Occupational Training Institute)</a:t>
            </a:r>
            <a:endParaRPr lang="en-US" altLang="en-US" sz="3600" b="1" dirty="0">
              <a:solidFill>
                <a:srgbClr val="00B050"/>
              </a:solidFill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Institutional Level </a:t>
            </a:r>
            <a:br>
              <a:rPr lang="en-US" altLang="en-US" sz="3600" b="1" dirty="0">
                <a:ea typeface="+mj-ea"/>
                <a:cs typeface="+mj-cs"/>
              </a:rPr>
            </a:br>
            <a:r>
              <a:rPr lang="en-US" altLang="en-US" sz="1800" b="1" dirty="0">
                <a:ea typeface="+mj-ea"/>
                <a:cs typeface="+mj-cs"/>
              </a:rPr>
              <a:t>(Institutional Core Competencies)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Communication and expression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Information literacy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Physical/mental wellness and personal responsibility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Civic capacity for global, cultural, social and environmental justice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Critical thinking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What the student will be able to do after completing a certain certificate/degree or just after completing courses within your department.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09538" indent="-109538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Develop a critical way of thinking with the goal of optimal decision- making in everyday life using marginal benefit and marginal cost concepts. (Economics Department PLO_1)</a:t>
            </a:r>
            <a:endParaRPr lang="en-US" altLang="en-US" b="1" dirty="0">
              <a:solidFill>
                <a:srgbClr val="00B050"/>
              </a:solidFill>
            </a:endParaRPr>
          </a:p>
          <a:p>
            <a:pPr marL="109538" indent="-109538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53975">
              <a:buNone/>
            </a:pPr>
            <a:r>
              <a:rPr lang="en-US" altLang="en-US" sz="3600" b="1" dirty="0">
                <a:solidFill>
                  <a:srgbClr val="FF0000"/>
                </a:solidFill>
                <a:ea typeface="+mj-ea"/>
                <a:cs typeface="+mj-cs"/>
              </a:rPr>
              <a:t>What the student will be able to do at the end of the course.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Design mobile applications using object-oriented methodology and advanced Objective C concepts using </a:t>
            </a:r>
            <a:r>
              <a:rPr lang="en-US" sz="3600" b="1" dirty="0" err="1">
                <a:solidFill>
                  <a:srgbClr val="00B050"/>
                </a:solidFill>
              </a:rPr>
              <a:t>iOS</a:t>
            </a:r>
            <a:r>
              <a:rPr lang="en-US" sz="3600" b="1" dirty="0">
                <a:solidFill>
                  <a:srgbClr val="00B050"/>
                </a:solidFill>
              </a:rPr>
              <a:t> Development Kit. (CIS 55)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(122 unread) - assignemail - Yahoo Mail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866" r="20000" b="63"/>
          <a:stretch/>
        </p:blipFill>
        <p:spPr>
          <a:xfrm>
            <a:off x="609599" y="1768475"/>
            <a:ext cx="7613067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37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TracDat v5.1.0.8 - Google Chrome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t="-6984" r="-83" b="15598"/>
          <a:stretch/>
        </p:blipFill>
        <p:spPr>
          <a:xfrm>
            <a:off x="34290" y="1417638"/>
            <a:ext cx="9144000" cy="452973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670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SLO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1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1371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dirty="0"/>
              <a:t>Why Student Learning Outcome Process?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667000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Culture of inquiry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505200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Accreditation by ACCJC  </a:t>
            </a:r>
            <a:r>
              <a:rPr lang="en-US" altLang="en-US" b="1" dirty="0">
                <a:latin typeface="+mn-lt"/>
                <a:ea typeface="+mj-ea"/>
                <a:cs typeface="+mj-cs"/>
              </a:rPr>
              <a:t> (Accrediting Commission for Community &amp; Junior Colleges)</a:t>
            </a:r>
            <a:endParaRPr lang="en-US" altLang="en-US" sz="3600" b="1" dirty="0"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3434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Stakeholders demand assessment</a:t>
            </a:r>
          </a:p>
        </p:txBody>
      </p:sp>
    </p:spTree>
    <p:extLst>
      <p:ext uri="{BB962C8B-B14F-4D97-AF65-F5344CB8AC3E}">
        <p14:creationId xmlns:p14="http://schemas.microsoft.com/office/powerpoint/2010/main" val="6597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981200"/>
            <a:ext cx="6858000" cy="3048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Our Road to “Proficiency”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Senate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248400" cy="646331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Support from Presidents and Vice Presidents of Academic Senate:</a:t>
            </a:r>
          </a:p>
        </p:txBody>
      </p:sp>
      <p:pic>
        <p:nvPicPr>
          <p:cNvPr id="154626" name="Picture 2" descr="http://1.bp.blogspot.com/-bdcWC-K9X7c/Ud26TLTYwqI/AAAAAAAAAzQ/ZjiRu-Sj8h8/s200/Gregory+And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168" y="3200400"/>
            <a:ext cx="2008632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8" name="Picture 7" descr="Karen"/>
          <p:cNvPicPr/>
          <p:nvPr/>
        </p:nvPicPr>
        <p:blipFill>
          <a:blip r:embed="rId4" cstate="print"/>
          <a:srcRect l="55151" t="8333" r="5057" b="19017"/>
          <a:stretch>
            <a:fillRect/>
          </a:stretch>
        </p:blipFill>
        <p:spPr bwMode="auto">
          <a:xfrm>
            <a:off x="6810375" y="3200400"/>
            <a:ext cx="2028825" cy="277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http://www.cccpek.org/lee-wheat.jpg"/>
          <p:cNvPicPr/>
          <p:nvPr/>
        </p:nvPicPr>
        <p:blipFill>
          <a:blip r:embed="rId5" cstate="print"/>
          <a:srcRect r="3653"/>
          <a:stretch>
            <a:fillRect/>
          </a:stretch>
        </p:blipFill>
        <p:spPr bwMode="auto">
          <a:xfrm>
            <a:off x="4619625" y="2286000"/>
            <a:ext cx="2009775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1" name="Picture 10" descr="Anne Argyiou"/>
          <p:cNvPicPr/>
          <p:nvPr/>
        </p:nvPicPr>
        <p:blipFill>
          <a:blip r:embed="rId6" cstate="print"/>
          <a:srcRect l="8097" r="6477"/>
          <a:stretch>
            <a:fillRect/>
          </a:stretch>
        </p:blipFill>
        <p:spPr bwMode="auto">
          <a:xfrm>
            <a:off x="304800" y="2286000"/>
            <a:ext cx="2009775" cy="278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6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Structure </a:t>
            </a:r>
            <a:br>
              <a:rPr lang="en-US" dirty="0"/>
            </a:br>
            <a:r>
              <a:rPr lang="en-US" dirty="0"/>
              <a:t>- Faculty 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10-Point Star 5"/>
          <p:cNvSpPr/>
          <p:nvPr/>
        </p:nvSpPr>
        <p:spPr>
          <a:xfrm>
            <a:off x="0" y="14478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853690" cy="3886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734">
            <a:off x="288679" y="1029251"/>
            <a:ext cx="4156947" cy="27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 l="17039"/>
          <a:stretch>
            <a:fillRect/>
          </a:stretch>
        </p:blipFill>
        <p:spPr bwMode="auto">
          <a:xfrm rot="1411166">
            <a:off x="4350297" y="653268"/>
            <a:ext cx="3928499" cy="31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78411"/>
            <a:ext cx="4038600" cy="26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6" cstate="print"/>
          <a:srcRect l="34444" t="16527" r="16667"/>
          <a:stretch>
            <a:fillRect/>
          </a:stretch>
        </p:blipFill>
        <p:spPr bwMode="auto">
          <a:xfrm>
            <a:off x="1447800" y="2667000"/>
            <a:ext cx="3352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67" name="AutoShape 4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68" name="Picture 2" descr="Ramirez and Rab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4713" y="1470910"/>
            <a:ext cx="1981200" cy="2184400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pic>
        <p:nvPicPr>
          <p:cNvPr id="11269" name="Picture 4" descr="Mary Pape at De An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8" y="1565700"/>
            <a:ext cx="1676400" cy="2163762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260221" y="4090852"/>
            <a:ext cx="2940179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Instructional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Mary Pape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5257800" y="3947233"/>
            <a:ext cx="3733800" cy="10156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Services &amp; Administrative Units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Veronica Acevedo Avila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pic>
        <p:nvPicPr>
          <p:cNvPr id="11274" name="Picture 10" descr="IMG_0444.jpg"/>
          <p:cNvPicPr>
            <a:picLocks noChangeAspect="1" noChangeArrowheads="1"/>
          </p:cNvPicPr>
          <p:nvPr/>
        </p:nvPicPr>
        <p:blipFill>
          <a:blip r:embed="rId6" cstate="print"/>
          <a:srcRect l="17686" t="9341" r="10976" b="17964"/>
          <a:stretch>
            <a:fillRect/>
          </a:stretch>
        </p:blipFill>
        <p:spPr bwMode="auto">
          <a:xfrm>
            <a:off x="6716243" y="1458210"/>
            <a:ext cx="1905000" cy="2209800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04878" y="5620880"/>
            <a:ext cx="7162799" cy="7078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ln>
                  <a:solidFill>
                    <a:srgbClr val="CC9900"/>
                  </a:solidFill>
                </a:ln>
              </a:rPr>
              <a:t> </a:t>
            </a:r>
            <a:r>
              <a:rPr lang="en-US" altLang="en-US" sz="2000" b="1" dirty="0">
                <a:ln>
                  <a:solidFill>
                    <a:srgbClr val="CC9900"/>
                  </a:solidFill>
                </a:ln>
                <a:solidFill>
                  <a:schemeClr val="tx1"/>
                </a:solidFill>
              </a:rPr>
              <a:t>Other SLO Core Team Members: 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Karen Chow ** Mae Lee 				**Mallory Newell ** Dawn Lee Tu**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609600" y="147624"/>
            <a:ext cx="8229600" cy="1143000"/>
          </a:xfrm>
          <a:prstGeom prst="rect">
            <a:avLst/>
          </a:prstGeom>
          <a:solidFill>
            <a:srgbClr val="F8F8F8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SLO Core Team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9225</TotalTime>
  <Words>1248</Words>
  <Application>Microsoft Office PowerPoint</Application>
  <PresentationFormat>On-screen Show (4:3)</PresentationFormat>
  <Paragraphs>444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Custom Design</vt:lpstr>
      <vt:lpstr>Solstice</vt:lpstr>
      <vt:lpstr>Office Theme</vt:lpstr>
      <vt:lpstr>   Welcome to the Student Learning Outcome Process </vt:lpstr>
      <vt:lpstr>Contents</vt:lpstr>
      <vt:lpstr>Outcomes</vt:lpstr>
      <vt:lpstr>Why Student Learning Outcome Process?</vt:lpstr>
      <vt:lpstr>PowerPoint Presentation</vt:lpstr>
      <vt:lpstr>Academic Senate</vt:lpstr>
      <vt:lpstr>Leadership Structure  - Faculty Driven</vt:lpstr>
      <vt:lpstr>PowerPoint Presentation</vt:lpstr>
      <vt:lpstr>PowerPoint Presentation</vt:lpstr>
      <vt:lpstr>SLO Steering Committee</vt:lpstr>
      <vt:lpstr>Division SLO Liaisons</vt:lpstr>
      <vt:lpstr>Dialog - Annual Convocation</vt:lpstr>
      <vt:lpstr>Dialog - Workshops</vt:lpstr>
      <vt:lpstr>Dialog - SLO Office Hours</vt:lpstr>
      <vt:lpstr>Dialog - SLO Newsletter</vt:lpstr>
      <vt:lpstr>PowerPoint Presentation</vt:lpstr>
      <vt:lpstr>-&gt;ACCJC Report on 2012 Follow-Up Visit  “The team found evidence that the College is at proficiency level for SLOs”</vt:lpstr>
      <vt:lpstr>II. Developing Our Institution’s Planning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YOU in this process</vt:lpstr>
      <vt:lpstr>PowerPoint Presentation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Your Assignment</vt:lpstr>
      <vt:lpstr>Your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</cp:lastModifiedBy>
  <cp:revision>108</cp:revision>
  <dcterms:created xsi:type="dcterms:W3CDTF">2011-02-12T23:18:37Z</dcterms:created>
  <dcterms:modified xsi:type="dcterms:W3CDTF">2020-01-27T14:43:43Z</dcterms:modified>
</cp:coreProperties>
</file>